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Impact" panose="020B0806030902050204" pitchFamily="34" charset="0"/>
      <p:regular r:id="rId34"/>
    </p:embeddedFont>
    <p:embeddedFont>
      <p:font typeface="Domine" panose="020B0604020202020204" charset="0"/>
      <p:regular r:id="rId35"/>
      <p:bold r:id="rId36"/>
    </p:embeddedFont>
    <p:embeddedFont>
      <p:font typeface="Lobster" panose="02000506000000020003" pitchFamily="2" charset="0"/>
      <p:regular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Rokkitt" panose="020B0604020202020204" charset="0"/>
      <p:regular r:id="rId42"/>
      <p:bold r:id="rId43"/>
    </p:embeddedFont>
    <p:embeddedFont>
      <p:font typeface="Pacifico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Sv+3lEjZ97SMmYm5F42rspgu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4ED836-A220-4B05-B8C4-AE73BF593CEC}">
  <a:tblStyle styleId="{554ED836-A220-4B05-B8C4-AE73BF593CE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386B7E9-1475-4AB4-8A20-3D8DB1A3438B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95B4E46-3055-4907-A5BF-A4628609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10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11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12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13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r>
              <a:rPr lang="en"/>
              <a:t>In addition to the 22 Foundation requirements, students must earn and endorsement. There are 5 areas and GISD offers them all. </a:t>
            </a:r>
            <a:endParaRPr/>
          </a:p>
          <a:p>
            <a:pPr marL="0" indent="0"/>
            <a:endParaRPr/>
          </a:p>
          <a:p>
            <a:pPr marL="0" indent="0"/>
            <a:r>
              <a:rPr lang="en"/>
              <a:t>We will go through a breakdown of all endorsement areas next.</a:t>
            </a: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970340" y="8829674"/>
            <a:ext cx="3038475" cy="46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702" rIns="91428" bIns="45702" anchor="t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en"/>
              <a:pPr>
                <a:buSzPts val="14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17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19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20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22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1" tIns="93151" rIns="93151" bIns="9315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4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c69b09f5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dc69b09f56_0_4:notes"/>
          <p:cNvSpPr txBox="1">
            <a:spLocks noGrp="1"/>
          </p:cNvSpPr>
          <p:nvPr>
            <p:ph type="body" idx="1"/>
          </p:nvPr>
        </p:nvSpPr>
        <p:spPr>
          <a:xfrm>
            <a:off x="701360" y="4416110"/>
            <a:ext cx="5607641" cy="41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dc69b09f56_0_4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97" cy="46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5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6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7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300"/>
              </a:pPr>
              <a:t>8</a:t>
            </a:fld>
            <a:endParaRPr sz="12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sldNum" idx="12"/>
          </p:nvPr>
        </p:nvSpPr>
        <p:spPr>
          <a:xfrm>
            <a:off x="3971184" y="8830626"/>
            <a:ext cx="3037628" cy="4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b" anchorCtr="0">
            <a:noAutofit/>
          </a:bodyPr>
          <a:lstStyle/>
          <a:p>
            <a:pPr algn="r">
              <a:buSzPts val="300"/>
            </a:pPr>
            <a:fld id="{00000000-1234-1234-1234-123412341234}" type="slidenum">
              <a:rPr lang="en" sz="1200" b="1">
                <a:latin typeface="Tahoma"/>
                <a:ea typeface="Tahoma"/>
                <a:cs typeface="Tahoma"/>
                <a:sym typeface="Tahoma"/>
              </a:rPr>
              <a:pPr algn="r">
                <a:buSzPts val="300"/>
              </a:pPr>
              <a:t>9</a:t>
            </a:fld>
            <a:endParaRPr sz="1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359" y="4416110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7" tIns="46026" rIns="92077" bIns="46026" anchor="t" anchorCtr="0">
            <a:noAutofit/>
          </a:bodyPr>
          <a:lstStyle/>
          <a:p>
            <a:pPr marL="0" indent="0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1322920" y="1142999"/>
            <a:ext cx="6498300" cy="12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1400"/>
              <a:buFont typeface="Noto Sans Symbols"/>
              <a:buNone/>
              <a:defRPr/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1322920" y="2474259"/>
            <a:ext cx="64983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400"/>
              <a:buFont typeface="Noto Sans Symbols"/>
              <a:buNone/>
              <a:defRPr/>
            </a:lvl1pPr>
            <a:lvl2pPr marR="0"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400"/>
              <a:buFont typeface="Noto Sans Symbols"/>
              <a:buNone/>
              <a:defRPr/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400"/>
              <a:buFont typeface="Noto Sans Symbols"/>
              <a:buNone/>
              <a:defRPr/>
            </a:lvl3pPr>
            <a:lvl4pPr marR="0"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400"/>
              <a:buFont typeface="Noto Sans Symbols"/>
              <a:buNone/>
              <a:defRPr/>
            </a:lvl4pPr>
            <a:lvl5pPr marR="0"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400"/>
              <a:buFont typeface="Noto Sans Symbols"/>
              <a:buNone/>
              <a:defRPr/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dt" idx="10"/>
          </p:nvPr>
        </p:nvSpPr>
        <p:spPr>
          <a:xfrm>
            <a:off x="5629275" y="470654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ftr" idx="11"/>
          </p:nvPr>
        </p:nvSpPr>
        <p:spPr>
          <a:xfrm>
            <a:off x="265112" y="4706540"/>
            <a:ext cx="48401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7897811" y="4706540"/>
            <a:ext cx="990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609600" y="205978"/>
            <a:ext cx="8229600" cy="53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990600" y="1200150"/>
            <a:ext cx="73152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>
                <a:solidFill>
                  <a:schemeClr val="dk2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>
                <a:solidFill>
                  <a:schemeClr val="dk2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>
                <a:solidFill>
                  <a:schemeClr val="dk2"/>
                </a:solidFill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>
                <a:solidFill>
                  <a:schemeClr val="dk2"/>
                </a:solidFill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>
                <a:solidFill>
                  <a:schemeClr val="dk2"/>
                </a:solidFill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>
                <a:solidFill>
                  <a:schemeClr val="dk2"/>
                </a:solidFill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Tahoma"/>
              <a:buNone/>
              <a:defRPr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/>
        </p:nvSpPr>
        <p:spPr>
          <a:xfrm>
            <a:off x="1328737" y="971550"/>
            <a:ext cx="6486599" cy="2364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549275" y="80962"/>
            <a:ext cx="8042399" cy="100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549275" y="1200150"/>
            <a:ext cx="8042399" cy="325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dt" idx="10"/>
          </p:nvPr>
        </p:nvSpPr>
        <p:spPr>
          <a:xfrm>
            <a:off x="5629275" y="4706540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ftr" idx="11"/>
          </p:nvPr>
        </p:nvSpPr>
        <p:spPr>
          <a:xfrm>
            <a:off x="265112" y="4706540"/>
            <a:ext cx="48401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ldNum" idx="12"/>
          </p:nvPr>
        </p:nvSpPr>
        <p:spPr>
          <a:xfrm>
            <a:off x="7897811" y="4706540"/>
            <a:ext cx="990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n2YR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1066199" y="1092151"/>
            <a:ext cx="7011599" cy="21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800" dirty="0">
                <a:latin typeface="Arial"/>
                <a:ea typeface="Arial"/>
                <a:cs typeface="Arial"/>
                <a:sym typeface="Arial"/>
              </a:rPr>
              <a:t>Lipan High School Freshman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800" dirty="0">
                <a:latin typeface="Arial"/>
                <a:ea typeface="Arial"/>
                <a:cs typeface="Arial"/>
                <a:sym typeface="Arial"/>
              </a:rPr>
              <a:t>Guidance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1322849" y="3790950"/>
            <a:ext cx="64983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8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202</a:t>
            </a:r>
            <a:r>
              <a:rPr lang="en" sz="4800" dirty="0">
                <a:latin typeface="Lobster"/>
                <a:ea typeface="Lobster"/>
                <a:cs typeface="Lobster"/>
                <a:sym typeface="Lobster"/>
              </a:rPr>
              <a:t>1</a:t>
            </a:r>
            <a:r>
              <a:rPr lang="en" sz="48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- 202</a:t>
            </a:r>
            <a:r>
              <a:rPr lang="en" sz="4800" dirty="0">
                <a:latin typeface="Lobster"/>
                <a:ea typeface="Lobster"/>
                <a:cs typeface="Lobster"/>
                <a:sym typeface="Lobster"/>
              </a:rPr>
              <a:t>2</a:t>
            </a:r>
            <a:endParaRPr sz="48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60" y="273938"/>
            <a:ext cx="15811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2765" y="261515"/>
            <a:ext cx="15811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/>
          <p:nvPr/>
        </p:nvSpPr>
        <p:spPr>
          <a:xfrm>
            <a:off x="2173862" y="456800"/>
            <a:ext cx="4690799" cy="39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ahoma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Social Studies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4941" y="-74105"/>
            <a:ext cx="4613762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Foundation Plan</a:t>
            </a:r>
            <a:endParaRPr sz="36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p9" descr="j00787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64" y="164522"/>
            <a:ext cx="1274763" cy="58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2281843" y="1765681"/>
            <a:ext cx="3701514" cy="30738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  World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or World Geography* 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   U. S.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½    U. S. Government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½   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524000" y="1126773"/>
            <a:ext cx="533399" cy="6272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Impact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2057398" y="1262626"/>
            <a:ext cx="34697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 to include: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6636264" y="2114550"/>
            <a:ext cx="1828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4</a:t>
            </a:r>
            <a:r>
              <a:rPr lang="en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History credit is required for a Multidisciplinary Endorsement.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/>
          <p:nvPr/>
        </p:nvSpPr>
        <p:spPr>
          <a:xfrm>
            <a:off x="1360691" y="121227"/>
            <a:ext cx="616226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Foundation Plan</a:t>
            </a:r>
            <a:endParaRPr sz="36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1981200" y="1428750"/>
            <a:ext cx="625502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Education </a:t>
            </a:r>
            <a:r>
              <a:rPr lang="en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credit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endParaRPr sz="3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Foreign Language                2 credits 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*Must be the same language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 Arts</a:t>
            </a:r>
            <a:r>
              <a:rPr lang="en" sz="3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credit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(Band, Floral Design, Dual Credit course)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Electives			5 credits                                   </a:t>
            </a:r>
            <a:r>
              <a:rPr lang="en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2319025" y="813725"/>
            <a:ext cx="4245599" cy="39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ahoma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Additional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0" descr="j00787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64" y="164522"/>
            <a:ext cx="1274763" cy="58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/>
          <p:nvPr/>
        </p:nvSpPr>
        <p:spPr>
          <a:xfrm>
            <a:off x="772150" y="190375"/>
            <a:ext cx="7071300" cy="96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50"/>
              <a:buFont typeface="Arial"/>
              <a:buNone/>
            </a:pPr>
            <a:r>
              <a:rPr lang="en" sz="5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Foundation Plan</a:t>
            </a:r>
            <a:endParaRPr sz="54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243600" y="1941900"/>
            <a:ext cx="3117899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Total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Required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3581400" y="2038350"/>
            <a:ext cx="2743200" cy="14478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Rokkitt"/>
              <a:buNone/>
            </a:pPr>
            <a:r>
              <a:rPr lang="en" sz="4400" b="1" i="0" u="none" strike="noStrike" cap="none">
                <a:solidFill>
                  <a:srgbClr val="262626"/>
                </a:solidFill>
                <a:latin typeface="Rokkitt"/>
                <a:ea typeface="Rokkitt"/>
                <a:cs typeface="Rokkitt"/>
                <a:sym typeface="Rokkitt"/>
              </a:rPr>
              <a:t>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"/>
              <a:buFont typeface="Arial"/>
              <a:buNone/>
            </a:pPr>
            <a:r>
              <a:rPr lang="en" sz="1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with endorsement</a:t>
            </a:r>
            <a:endParaRPr sz="16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/>
          <p:nvPr/>
        </p:nvSpPr>
        <p:spPr>
          <a:xfrm>
            <a:off x="1066800" y="133351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Foundation High School Plan</a:t>
            </a:r>
            <a:endParaRPr sz="32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304800" y="971550"/>
            <a:ext cx="8610600" cy="107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Endorsement:  A pathway, an area of interest, following a sequence of courses</a:t>
            </a:r>
            <a:endParaRPr sz="32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1143000" y="2266950"/>
            <a:ext cx="7282064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Verdan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student may earn an endorsement by successfully completing: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Curriculum requirements for the endorsement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Four credits in 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Four credits in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additional elective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609600" y="205978"/>
            <a:ext cx="8229600" cy="53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en" sz="4050" b="1"/>
              <a:t>Endorsements</a:t>
            </a: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152400" y="808383"/>
            <a:ext cx="8153400" cy="401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 b="1" i="1">
                <a:solidFill>
                  <a:schemeClr val="dk1"/>
                </a:solidFill>
              </a:rPr>
              <a:t>Foundation Program </a:t>
            </a:r>
            <a:r>
              <a:rPr lang="en" sz="2000">
                <a:solidFill>
                  <a:schemeClr val="dk1"/>
                </a:solidFill>
              </a:rPr>
              <a:t>in addition to one </a:t>
            </a:r>
            <a:r>
              <a:rPr lang="en" sz="2000" b="1" i="1">
                <a:solidFill>
                  <a:schemeClr val="dk1"/>
                </a:solidFill>
              </a:rPr>
              <a:t>Endorsement</a:t>
            </a:r>
            <a:r>
              <a:rPr lang="en" sz="2000">
                <a:solidFill>
                  <a:schemeClr val="dk1"/>
                </a:solidFill>
              </a:rPr>
              <a:t> is required for graduation.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 b="1" i="1">
                <a:solidFill>
                  <a:schemeClr val="dk1"/>
                </a:solidFill>
              </a:rPr>
              <a:t>LISD Offers All 5 Endorsements</a:t>
            </a:r>
            <a:endParaRPr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 b="1" i="1">
                <a:solidFill>
                  <a:schemeClr val="dk1"/>
                </a:solidFill>
              </a:rPr>
              <a:t>Endorsements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/>
              <a:t>(Area of Interest)</a:t>
            </a:r>
            <a:endParaRPr/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STEM (5 credits of Math or Science or combination)</a:t>
            </a:r>
            <a:endParaRPr/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Business and Industry  (AG, Computer/Technology)</a:t>
            </a:r>
            <a:endParaRPr/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Public Services (Human Services)</a:t>
            </a:r>
            <a:endParaRPr/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Arts and Humanities  (4 credits of Band or Spanish)</a:t>
            </a:r>
            <a:endParaRPr/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Multidisciplinary Studies  (General including 4 credits in all academic areas or 4 advanced courses) 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"/>
              <a:t>Opportunities for Performance Acknowledgments: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457200" y="1384852"/>
            <a:ext cx="8229600" cy="320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 sz="1600"/>
              <a:t>A student may earn a performance acknowledgement in one or more of the following categories: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 sz="1600"/>
              <a:t> • AP test score of 3 or higher or Outstanding performance on the PSAT(Commended or higher) or ASPIRE (college ready on at least 2 of 4 subject tests) or the SAT (1250) or the ACT (28); </a:t>
            </a:r>
            <a:endParaRPr sz="1600"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 sz="1600"/>
              <a:t>• 12 hours of college credit (College Grade of 3.0 or above) or Associate’s Degree </a:t>
            </a:r>
            <a:endParaRPr sz="1600"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 sz="1600"/>
              <a:t>• Bilingualism (three years of a foreign language)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" sz="1600"/>
              <a:t>• Earning a nationally or internationally recognized business or industry certification or license12 dual credit hours with a grade earned of a 3.0 or earn an associate degree while in high school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229600" cy="53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/>
              <a:t>Information about GPA/Rank</a:t>
            </a:r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1"/>
          </p:nvPr>
        </p:nvSpPr>
        <p:spPr>
          <a:xfrm>
            <a:off x="4043494" y="1090569"/>
            <a:ext cx="4705609" cy="335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Grade Point Averages are calculated based on final semester grades. </a:t>
            </a:r>
            <a:endParaRPr sz="2400"/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GPA and rank are figured at the end of the semester and year.  See handbook for more information.</a:t>
            </a:r>
            <a:endParaRPr sz="2400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endParaRPr sz="2000" b="1"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" sz="2000" b="1"/>
              <a:t>*A college GPA may vary</a:t>
            </a:r>
            <a:endParaRPr sz="2000" b="1"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76350"/>
            <a:ext cx="3332104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3252" y="3700462"/>
            <a:ext cx="1220086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 rot="-1629348">
            <a:off x="469841" y="4323399"/>
            <a:ext cx="16821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/>
          <p:nvPr/>
        </p:nvSpPr>
        <p:spPr>
          <a:xfrm>
            <a:off x="1774925" y="171450"/>
            <a:ext cx="58578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ahoma"/>
              <a:buNone/>
            </a:pPr>
            <a:r>
              <a:rPr lang="en" sz="5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Rank and G.P.A.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55" y="1291756"/>
            <a:ext cx="556799" cy="5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1046225" y="1291756"/>
            <a:ext cx="7315200" cy="210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ahom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Students who graduate in the top 10% with a Distinguished Level of Achievement receive guaranteed admission to Texas public universities.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ahom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*</a:t>
            </a: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except the University of Texas – top 6%</a:t>
            </a: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1003451" y="3790950"/>
            <a:ext cx="7543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ahom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Grade Point Average (GPA) will be calculated on a 4.0 scale for all students.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015071"/>
            <a:ext cx="470051" cy="46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/>
          <p:nvPr/>
        </p:nvSpPr>
        <p:spPr>
          <a:xfrm>
            <a:off x="457200" y="209725"/>
            <a:ext cx="8229600" cy="333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Weighted grade average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Selected high-rigor classes are </a:t>
            </a:r>
            <a:r>
              <a:rPr lang="en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Placement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dual credit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students are eligible to enroll in the advanced courses.  They may pick and choose courses appropriately with the guidance of counselors and parents.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 enroll in Honors (Pre-AP) courses will have 5 points added to their final semester grade.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 enroll in Advanced Placement or dual credit courses will have 10 points added to their final semester grade.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2286000" y="455295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full policy EIC (LOCAL) is available on the district website at www.lipanindians.net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/>
          <p:nvPr/>
        </p:nvSpPr>
        <p:spPr>
          <a:xfrm>
            <a:off x="987727" y="62144"/>
            <a:ext cx="7358699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College Credit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0" y="767638"/>
            <a:ext cx="8719930" cy="54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ahoma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Advanced Placement (ENG 4 AP is only option)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927652" y="1215723"/>
            <a:ext cx="7267985" cy="154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kkitt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Subject test at the end of each school year scored on a scale of 1 – 5.  AP credit is accepted by colleges nationwide.  Price is $100 per test (financial assistance may be available).</a:t>
            </a:r>
            <a:endParaRPr sz="1800" b="1" i="0" u="none" strike="noStrike" cap="none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0" y="2662466"/>
            <a:ext cx="2209200" cy="54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ahoma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Dual Credit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762673" y="320267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okkitt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Must meet requirements to participate.  Credit will apply to both the high school and college transcripts.  Dual credit does not transfer to every school.  Price is around $250 per course with possible book or lab fees.   Financial assistance is available for free/reduced lunch.</a:t>
            </a:r>
            <a:endParaRPr sz="1800" b="1" i="0" u="none" strike="noStrike" cap="none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21" name="Google Shape;221;p18" descr="C:\Users\cheri.fletcher\AppData\Local\Microsoft\Windows\Temporary Internet Files\Content.IE5\HD1NQ7VJ\MC900436279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38" y="37970"/>
            <a:ext cx="640499" cy="64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"/>
              <a:t>COVID 19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dirty="0"/>
              <a:t>I know the last two school years has been challenging and I will try my best to explain everything in this presentation.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dirty="0"/>
              <a:t>I am just an email/phone call away.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dirty="0"/>
              <a:t>We will get through this together.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/>
        </p:nvSpPr>
        <p:spPr>
          <a:xfrm>
            <a:off x="342898" y="1200150"/>
            <a:ext cx="8305799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be aware that your child’s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school grade and college grade may be </a:t>
            </a:r>
            <a:r>
              <a:rPr lang="en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600" b="1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" sz="36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Parent Portal for LISD and check portal for Ranger College.</a:t>
            </a:r>
            <a:endParaRPr sz="3600" b="1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761443" y="174812"/>
            <a:ext cx="7468711" cy="83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50"/>
              <a:buFont typeface="Tahoma"/>
              <a:buNone/>
            </a:pPr>
            <a:r>
              <a:rPr lang="en" sz="66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Dual Credit</a:t>
            </a:r>
            <a:endParaRPr sz="66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"/>
              <a:t>Dual Credit Registration</a:t>
            </a:r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256950" y="1085750"/>
            <a:ext cx="8457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400"/>
              <a:t>Students who are currently in dual credit must register with Mrs. Tuggle and pay Ranger College for each semester of classes.</a:t>
            </a:r>
            <a:endParaRPr sz="2800"/>
          </a:p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400"/>
              <a:t>Students and parents need to review options and choose appropriately for varying degree plans.</a:t>
            </a:r>
            <a:endParaRPr sz="2400"/>
          </a:p>
          <a:p>
            <a:pPr marL="34290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400"/>
              <a:t>Registration application, forms, and taking the TSI Assessment is required.</a:t>
            </a:r>
            <a:endParaRPr sz="2400"/>
          </a:p>
          <a:p>
            <a:pPr marL="34290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TSI will be given at LHS on Tues, June 8th at 8:30 am or 1 pm. See a google form on Mrs. Tuggle’s website.   $5 Fee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/>
        </p:nvSpPr>
        <p:spPr>
          <a:xfrm>
            <a:off x="811304" y="1085850"/>
            <a:ext cx="8180296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STAAR     -     STAAR Tests</a:t>
            </a: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~ Major component of graduation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~ 5 EOC assessments will be required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PSAT    -     Eligible for scholarships during junior 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ACT      -     College admissions 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SAT      -     College admissions 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ASVAB -      Interest and abilities assessment given by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military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TSI       -      Texas Success Initiative –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ahoma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placement tests; required for Dual Credit courses</a:t>
            </a:r>
            <a:endParaRPr sz="20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990600" y="171450"/>
            <a:ext cx="7268335" cy="62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Arial"/>
              <a:buNone/>
            </a:pPr>
            <a:r>
              <a:rPr lang="en" sz="4800" b="1" i="0" u="none" strike="noStrike" cap="non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Testing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"/>
              <a:t>Time to start thinking ahead:</a:t>
            </a:r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body" idx="1"/>
          </p:nvPr>
        </p:nvSpPr>
        <p:spPr>
          <a:xfrm>
            <a:off x="431450" y="1063235"/>
            <a:ext cx="82296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Advanced Academic Courses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GPA Calculation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Top 10% </a:t>
            </a:r>
            <a:endParaRPr sz="160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FAFSA 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Military Careers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Technical Colleges </a:t>
            </a:r>
            <a:endParaRPr sz="160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Associate’s Degree/Bachelor’s Degree </a:t>
            </a:r>
            <a:endParaRPr sz="160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Industry Certification of Licensure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1600"/>
              <a:t>College Visit (each student is allowed 2 excused days their junior &amp; senior year)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/>
        </p:nvSpPr>
        <p:spPr>
          <a:xfrm>
            <a:off x="254820" y="230823"/>
            <a:ext cx="5193861" cy="472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acifico"/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Thank you for viewing!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acifico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complete the following form to complete your course registration process: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acifico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https://bit.ly/3un2YRc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5846247" y="230823"/>
            <a:ext cx="32004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acifico"/>
              <a:buNone/>
            </a:pPr>
            <a:r>
              <a:rPr lang="en" sz="4800" b="0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Class of </a:t>
            </a:r>
            <a:r>
              <a:rPr lang="en" sz="7200" b="0" i="0" u="none" strike="noStrike" cap="non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2025</a:t>
            </a:r>
            <a:endParaRPr sz="7200" b="0" i="0" u="none" strike="noStrike" cap="none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54" name="Google Shape;25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3138" y="2105646"/>
            <a:ext cx="23431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0" y="231429"/>
            <a:ext cx="3788328" cy="96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/>
              <a:t>Use resources available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5059025" y="283150"/>
            <a:ext cx="39399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r>
              <a:rPr lang="en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Remind texts/emails,  LHS Website, &amp; Facebook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 rot="-2701595">
            <a:off x="4901441" y="1823831"/>
            <a:ext cx="457145" cy="8243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0" y="1496800"/>
            <a:ext cx="3672325" cy="27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/>
          <p:nvPr/>
        </p:nvSpPr>
        <p:spPr>
          <a:xfrm rot="-3004994">
            <a:off x="2967808" y="2660116"/>
            <a:ext cx="296880" cy="105803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8325" y="2571750"/>
            <a:ext cx="5266300" cy="194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/>
        </p:nvSpPr>
        <p:spPr>
          <a:xfrm>
            <a:off x="2337700" y="1194226"/>
            <a:ext cx="3629100" cy="3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Good study habits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Maintain good attendance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Checking grades frequently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Talking with teachers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Staying for tutoring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Making positive choices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Becoming independent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Planning, meeting deadlines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Setting goals</a:t>
            </a:r>
            <a:endParaRPr sz="1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400115" y="114300"/>
            <a:ext cx="7998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Help your student focus</a:t>
            </a:r>
            <a:r>
              <a:rPr lang="en" sz="3600" b="1" i="0" u="none" strike="noStrike" cap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on:</a:t>
            </a:r>
            <a:endParaRPr sz="3600" b="1" i="0" u="none" strike="noStrike" cap="none">
              <a:solidFill>
                <a:srgbClr val="FEFEF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c69b09f56_0_4"/>
          <p:cNvSpPr/>
          <p:nvPr/>
        </p:nvSpPr>
        <p:spPr>
          <a:xfrm>
            <a:off x="155490" y="114300"/>
            <a:ext cx="79980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Help get your student to check</a:t>
            </a:r>
            <a:endParaRPr sz="3600" b="1" i="0" u="none" strike="noStrike" cap="none">
              <a:solidFill>
                <a:srgbClr val="FEFEF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gdc69b09f56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2632">
            <a:off x="4206211" y="1510088"/>
            <a:ext cx="798645" cy="65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dc69b09f56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480525"/>
            <a:ext cx="6059149" cy="24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dc69b09f56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4100" y="711425"/>
            <a:ext cx="5531276" cy="31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dc69b09f56_0_4"/>
          <p:cNvSpPr/>
          <p:nvPr/>
        </p:nvSpPr>
        <p:spPr>
          <a:xfrm rot="-1657610">
            <a:off x="2655030" y="1214241"/>
            <a:ext cx="1166673" cy="4704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dc69b09f56_0_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456300">
            <a:off x="3028461" y="4050098"/>
            <a:ext cx="1091279" cy="32118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dc69b09f56_0_4"/>
          <p:cNvSpPr txBox="1"/>
          <p:nvPr/>
        </p:nvSpPr>
        <p:spPr>
          <a:xfrm>
            <a:off x="481550" y="1210713"/>
            <a:ext cx="2130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Grades &amp; Attendance</a:t>
            </a:r>
            <a:endParaRPr sz="25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>
            <a:off x="1311646" y="374649"/>
            <a:ext cx="6862775" cy="5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STAAR EOC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609600" y="1396995"/>
            <a:ext cx="8686800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ahom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5 EOCs taken with corresponding courses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1524000" y="2114550"/>
            <a:ext cx="6781800" cy="228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"/>
              <a:buFont typeface="Tahoma"/>
              <a:buNone/>
            </a:pPr>
            <a:r>
              <a:rPr lang="en" sz="24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lang="en" sz="32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English 1    	English 2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712A"/>
              </a:buClr>
              <a:buSzPts val="800"/>
              <a:buFont typeface="Tahoma"/>
              <a:buNone/>
            </a:pPr>
            <a:r>
              <a:rPr lang="en" sz="3200" b="1" i="0" u="none" strike="noStrike" cap="none">
                <a:solidFill>
                  <a:srgbClr val="11712A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" sz="32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Algebra 1    	Biology</a:t>
            </a:r>
            <a:endParaRPr sz="32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Tahoma"/>
              <a:buNone/>
            </a:pPr>
            <a:r>
              <a:rPr lang="en" sz="32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U.S.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5" descr="C:\Users\cheri.fletcher\AppData\Local\Microsoft\Windows\Temporary Internet Files\Content.IE5\JBSI7Z4V\MC900433962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09599"/>
            <a:ext cx="775821" cy="74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762000" y="487563"/>
            <a:ext cx="7451078" cy="692497"/>
          </a:xfrm>
          <a:prstGeom prst="rect">
            <a:avLst/>
          </a:prstGeom>
          <a:gradFill>
            <a:gsLst>
              <a:gs pos="0">
                <a:srgbClr val="A7C8FF"/>
              </a:gs>
              <a:gs pos="35000">
                <a:srgbClr val="BFD9FF"/>
              </a:gs>
              <a:gs pos="100000">
                <a:srgbClr val="E7F0FF"/>
              </a:gs>
            </a:gsLst>
            <a:lin ang="16200000" scaled="0"/>
          </a:gra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ahoma"/>
              <a:buNone/>
            </a:pPr>
            <a:r>
              <a:rPr lang="en" sz="4800" b="1" i="0" u="none" strike="noStrike" cap="none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Grade Classifications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6" descr="C:\Users\cheri.fletcher\AppData\Local\Microsoft\Windows\Temporary Internet Files\Content.IE5\HD1NQ7VJ\MC900436279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25" y="3745797"/>
            <a:ext cx="640500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/>
          <p:nvPr/>
        </p:nvSpPr>
        <p:spPr>
          <a:xfrm>
            <a:off x="518100" y="1532775"/>
            <a:ext cx="8421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900"/>
              <a:buFont typeface="Tahoma"/>
              <a:buNone/>
            </a:pPr>
            <a:r>
              <a:rPr lang="en" sz="3600" b="1" i="0" u="none" strike="noStrike" cap="none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3000" b="1" i="0" u="none" strike="noStrike" cap="none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Freshman      9</a:t>
            </a:r>
            <a:r>
              <a:rPr lang="en" sz="3000" b="1" i="0" u="none" strike="noStrike" cap="none" baseline="300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" sz="3000" b="1" i="0" u="none" strike="noStrike" cap="none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 Grade      0 - 5.5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619037" y="3026550"/>
            <a:ext cx="838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750"/>
              <a:buFont typeface="Tahoma"/>
              <a:buNone/>
            </a:pPr>
            <a:r>
              <a:rPr lang="en" sz="3000" b="1" i="0" u="none" strike="noStrike" cap="non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Junior            11</a:t>
            </a:r>
            <a:r>
              <a:rPr lang="en" sz="3000" b="1" i="0" u="none" strike="noStrike" cap="none" baseline="30000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" sz="3000" b="1" i="0" u="none" strike="noStrike" cap="non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 Grade     12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598950" y="3734400"/>
            <a:ext cx="8421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750"/>
              <a:buFont typeface="Tahoma"/>
              <a:buNone/>
            </a:pPr>
            <a:r>
              <a:rPr lang="en" sz="3000" b="1" i="0" u="none" strike="noStrike" cap="non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Senior            12</a:t>
            </a:r>
            <a:r>
              <a:rPr lang="en" sz="3000" b="1" i="0" u="none" strike="noStrike" cap="none" baseline="30000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" sz="3000" b="1" i="0" u="none" strike="noStrike" cap="non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 Grade     18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6" descr="C:\Users\cheri.fletcher\AppData\Local\Microsoft\Windows\Temporary Internet Files\Content.IE5\HD1NQ7VJ\MC900436279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5" y="1615525"/>
            <a:ext cx="491700" cy="4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 descr="C:\Users\cheri.fletcher\AppData\Local\Microsoft\Windows\Temporary Internet Files\Content.IE5\HD1NQ7VJ\MC900436279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2" y="2254847"/>
            <a:ext cx="491700" cy="4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descr="C:\Users\cheri.fletcher\AppData\Local\Microsoft\Windows\Temporary Internet Files\Content.IE5\HD1NQ7VJ\MC900436279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5" y="3070037"/>
            <a:ext cx="491700" cy="4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619050" y="2254850"/>
            <a:ext cx="82191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" sz="3000" b="1" i="0" u="none" strike="noStrike" cap="none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Sophomore   10</a:t>
            </a:r>
            <a:r>
              <a:rPr lang="en" sz="3000" b="1" i="0" u="none" strike="noStrike" cap="none" baseline="30000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lang="en" sz="3000" b="1" i="0" u="none" strike="noStrike" cap="none">
                <a:solidFill>
                  <a:srgbClr val="3C78D8"/>
                </a:solidFill>
                <a:latin typeface="Tahoma"/>
                <a:ea typeface="Tahoma"/>
                <a:cs typeface="Tahoma"/>
                <a:sym typeface="Tahoma"/>
              </a:rPr>
              <a:t> Grade     6 credits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6" descr="C:\Users\cheri.fletcher\AppData\Local\Microsoft\Windows\Temporary Internet Files\Content.IE5\HD1NQ7VJ\MC900436279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5" y="3742350"/>
            <a:ext cx="491700" cy="4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1969994" y="0"/>
            <a:ext cx="511633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350"/>
              <a:buFont typeface="Calibri"/>
              <a:buNone/>
            </a:pPr>
            <a:r>
              <a:rPr lang="en" sz="5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Graduation Plan</a:t>
            </a:r>
            <a:endParaRPr sz="5400" b="1" i="0" u="none" strike="noStrike" cap="none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2" name="Google Shape;122;p7"/>
          <p:cNvGraphicFramePr/>
          <p:nvPr/>
        </p:nvGraphicFramePr>
        <p:xfrm>
          <a:off x="696243" y="819150"/>
          <a:ext cx="7663825" cy="422943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D0BB"/>
                    </a:gs>
                    <a:gs pos="35000">
                      <a:srgbClr val="FFDDCF"/>
                    </a:gs>
                    <a:gs pos="100000">
                      <a:srgbClr val="FFF2ED"/>
                    </a:gs>
                  </a:gsLst>
                  <a:lin ang="16200000" scaled="0"/>
                </a:gradFill>
                <a:tableStyleId>{554ED836-A220-4B05-B8C4-AE73BF593CEC}</a:tableStyleId>
              </a:tblPr>
              <a:tblGrid>
                <a:gridCol w="19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75"/>
                        <a:buFont typeface="Noto Sans Symbols"/>
                        <a:buNone/>
                      </a:pP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b="1" u="none" strike="noStrike" cap="none"/>
                        <a:t>Requirements</a:t>
                      </a:r>
                      <a:endParaRPr sz="14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75"/>
                        <a:buFont typeface="Noto Sans Symbols"/>
                        <a:buNone/>
                      </a:pP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b="1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Foundation High School Plan</a:t>
                      </a:r>
                      <a:endParaRPr sz="20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450"/>
                        <a:buFont typeface="Noto Sans Symbols"/>
                        <a:buNone/>
                      </a:pPr>
                      <a:r>
                        <a:rPr lang="en" sz="1800" u="none" strike="noStrike" cap="none"/>
                        <a:t>English</a:t>
                      </a:r>
                      <a:endParaRPr sz="14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80"/>
                        </a:buClr>
                        <a:buSzPts val="675"/>
                        <a:buFont typeface="Noto Sans Symbols"/>
                        <a:buNone/>
                      </a:pPr>
                      <a:r>
                        <a:rPr lang="en" sz="27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450"/>
                        <a:buFont typeface="Noto Sans Symbols"/>
                        <a:buNone/>
                      </a:pPr>
                      <a:r>
                        <a:rPr lang="en" sz="1800" u="none" strike="noStrike" cap="none"/>
                        <a:t>Math</a:t>
                      </a:r>
                      <a:endParaRPr sz="14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80"/>
                        </a:buClr>
                        <a:buSzPts val="675"/>
                        <a:buFont typeface="Noto Sans Symbols"/>
                        <a:buNone/>
                      </a:pPr>
                      <a:r>
                        <a:rPr lang="en" sz="27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3*</a:t>
                      </a:r>
                      <a:endParaRPr sz="27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25"/>
                        <a:buFont typeface="Noto Sans Symbols"/>
                        <a:buNone/>
                      </a:pPr>
                      <a:r>
                        <a:rPr lang="en" sz="2100" u="none" strike="noStrike" cap="none"/>
                        <a:t>            </a:t>
                      </a:r>
                      <a:endParaRPr sz="1400" u="none" strike="noStrike" cap="none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*Two credits must consist of: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- Algebra 1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- Geometry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Endorsement requires a 4</a:t>
                      </a:r>
                      <a:r>
                        <a:rPr lang="en" sz="2000" u="none" strike="noStrike" cap="none" baseline="300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th</a:t>
                      </a:r>
                      <a:r>
                        <a:rPr lang="en" sz="20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 math credit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500"/>
                        <a:buFont typeface="Noto Sans Symbols"/>
                        <a:buNone/>
                      </a:pPr>
                      <a:r>
                        <a:rPr lang="en" sz="20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Algebra 2 required for Distinguished Level of Achievement</a:t>
                      </a:r>
                      <a:endParaRPr sz="20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300"/>
                        <a:buFont typeface="Noto Sans Symbols"/>
                        <a:buNone/>
                      </a:pPr>
                      <a:endParaRPr sz="12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2746511" y="524917"/>
            <a:ext cx="4343400" cy="39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ahoma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Science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8" descr="j00787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0664" y="164522"/>
            <a:ext cx="1274763" cy="58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5225287" y="1405100"/>
            <a:ext cx="2230199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ahoma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2228525" y="118324"/>
            <a:ext cx="46137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Tahoma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Foundation Plan</a:t>
            </a:r>
            <a:endParaRPr sz="30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Tahoma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152400" y="1037688"/>
            <a:ext cx="46482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ahoma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" sz="1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	</a:t>
            </a:r>
            <a:r>
              <a:rPr lang="en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Credits to include: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Biology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Chemistry, Physics, IPC 	or </a:t>
            </a:r>
            <a:r>
              <a:rPr lang="en"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Advanced Science</a:t>
            </a:r>
            <a:endParaRPr sz="2400" b="1" i="0" u="none" strike="noStrike" cap="none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*4</a:t>
            </a:r>
            <a:r>
              <a:rPr lang="en" sz="24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Science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5015427" y="1899202"/>
            <a:ext cx="3810000" cy="18909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kkitt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  * </a:t>
            </a:r>
            <a:r>
              <a:rPr lang="en" sz="1800" b="1" i="0" u="sng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3</a:t>
            </a:r>
            <a:r>
              <a:rPr lang="en" sz="1800" b="1" i="0" u="sng" strike="noStrike" cap="none" baseline="3000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rd /</a:t>
            </a:r>
            <a:r>
              <a:rPr lang="en" sz="1800" b="1" i="0" u="sng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4</a:t>
            </a:r>
            <a:r>
              <a:rPr lang="en" sz="1800" b="1" i="0" u="sng" strike="noStrike" cap="none" baseline="3000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th</a:t>
            </a:r>
            <a:r>
              <a:rPr lang="en" sz="1800" b="1" i="0" u="sng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  Science – choose 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ahoma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Physics</a:t>
            </a:r>
            <a:endParaRPr sz="1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ahoma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Advanced Animal Science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ahoma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Environmental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ahoma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Anatomy &amp; Physiology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ahoma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DC Biology </a:t>
            </a:r>
            <a:endParaRPr sz="1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ahoma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533400" y="1015174"/>
            <a:ext cx="543300" cy="584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Impact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36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52400" y="4011541"/>
            <a:ext cx="4648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Endorsements require 4 Science credits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1183</Words>
  <Application>Microsoft Office PowerPoint</Application>
  <PresentationFormat>On-screen Show (16:9)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Times New Roman</vt:lpstr>
      <vt:lpstr>Tahoma</vt:lpstr>
      <vt:lpstr>Impact</vt:lpstr>
      <vt:lpstr>Domine</vt:lpstr>
      <vt:lpstr>Lobster</vt:lpstr>
      <vt:lpstr>Verdana</vt:lpstr>
      <vt:lpstr>Noto Sans Symbols</vt:lpstr>
      <vt:lpstr>Rokkitt</vt:lpstr>
      <vt:lpstr>Pacifico</vt:lpstr>
      <vt:lpstr>1_Breeze</vt:lpstr>
      <vt:lpstr>Lipan High School Freshman Guidance</vt:lpstr>
      <vt:lpstr>COVID 19</vt:lpstr>
      <vt:lpstr>Use resources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Endorsements</vt:lpstr>
      <vt:lpstr>Opportunities for Performance Acknowledgments:</vt:lpstr>
      <vt:lpstr>Information about GPA/Rank</vt:lpstr>
      <vt:lpstr>PowerPoint Presentation</vt:lpstr>
      <vt:lpstr>PowerPoint Presentation</vt:lpstr>
      <vt:lpstr>PowerPoint Presentation</vt:lpstr>
      <vt:lpstr>PowerPoint Presentation</vt:lpstr>
      <vt:lpstr>Dual Credit Registration</vt:lpstr>
      <vt:lpstr>PowerPoint Presentation</vt:lpstr>
      <vt:lpstr>Time to start thinking ahead: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Lipan High School Freshman Guidance</dc:title>
  <dc:creator>Kelly Tuggle</dc:creator>
  <cp:lastModifiedBy>Kelly Tuggle</cp:lastModifiedBy>
  <cp:revision>2</cp:revision>
  <cp:lastPrinted>2021-05-25T20:41:49Z</cp:lastPrinted>
  <dcterms:modified xsi:type="dcterms:W3CDTF">2021-05-25T20:54:56Z</dcterms:modified>
</cp:coreProperties>
</file>